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89" r:id="rId2"/>
    <p:sldId id="259" r:id="rId3"/>
    <p:sldId id="297" r:id="rId4"/>
    <p:sldId id="296" r:id="rId5"/>
    <p:sldId id="308" r:id="rId6"/>
    <p:sldId id="315" r:id="rId7"/>
    <p:sldId id="317" r:id="rId8"/>
    <p:sldId id="318" r:id="rId9"/>
    <p:sldId id="319" r:id="rId10"/>
    <p:sldId id="320" r:id="rId11"/>
    <p:sldId id="321" r:id="rId12"/>
    <p:sldId id="322" r:id="rId13"/>
  </p:sldIdLst>
  <p:sldSz cx="9144000" cy="5143500" type="screen16x9"/>
  <p:notesSz cx="6858000" cy="9144000"/>
  <p:embeddedFontLst>
    <p:embeddedFont>
      <p:font typeface="Oswald" panose="00000500000000000000" pitchFamily="2" charset="0"/>
      <p:regular r:id="rId15"/>
      <p:bold r:id="rId16"/>
    </p:embeddedFont>
    <p:embeddedFont>
      <p:font typeface="Source Sans Pro" panose="020B0604020202020204" pitchFamily="34" charset="0"/>
      <p:regular r:id="rId17"/>
      <p:bold r:id="rId18"/>
      <p:italic r:id="rId19"/>
      <p:boldItalic r:id="rId20"/>
    </p:embeddedFont>
    <p:embeddedFont>
      <p:font typeface="TH SarabunIT๙" panose="020B0500040200020003" pitchFamily="34" charset="-34"/>
      <p:regular r:id="rId21"/>
      <p:bold r:id="rId22"/>
      <p:italic r:id="rId23"/>
      <p:boldItalic r:id="rId24"/>
    </p:embeddedFont>
    <p:embeddedFont>
      <p:font typeface="TH SarabunPSK" panose="020B0500040200020003" pitchFamily="34" charset="-34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D6A4"/>
    <a:srgbClr val="4E5A61"/>
    <a:srgbClr val="FDE575"/>
    <a:srgbClr val="E2F0D9"/>
    <a:srgbClr val="2B91FF"/>
    <a:srgbClr val="06B790"/>
    <a:srgbClr val="83BD46"/>
    <a:srgbClr val="6A9C72"/>
    <a:srgbClr val="1C56AC"/>
    <a:srgbClr val="CEFE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A20B8E6-5F15-481C-B8B0-AFD24BCE80AB}">
  <a:tblStyle styleId="{DA20B8E6-5F15-481C-B8B0-AFD24BCE80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2838BEF-8BB2-4498-84A7-C5851F593DF1}" styleName="ลักษณะสีปานกลาง 4 - เน้น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ลักษณะสีปานกลาง 4 - เน้น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ลักษณะสีปานกลาง 4 - เน้น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083E6E3-FA7D-4D7B-A595-EF9225AFEA82}" styleName="สไตล์สีอ่อน 1 - เน้น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4" autoAdjust="0"/>
    <p:restoredTop sz="93202" autoAdjust="0"/>
  </p:normalViewPr>
  <p:slideViewPr>
    <p:cSldViewPr>
      <p:cViewPr varScale="1">
        <p:scale>
          <a:sx n="96" d="100"/>
          <a:sy n="96" d="100"/>
        </p:scale>
        <p:origin x="534" y="7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20565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693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d2061351b_17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d2061351b_17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3494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d2061351b_17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d2061351b_17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0298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d2061351b_17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d2061351b_17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6480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d2061351b_17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d2061351b_17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513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d2061351b_17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d2061351b_17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3203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d2061351b_17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d2061351b_17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8898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d2061351b_17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d2061351b_17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32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d2061351b_17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d2061351b_17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8560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btitle">
  <p:cSld name="TITLE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/>
          <p:nvPr/>
        </p:nvSpPr>
        <p:spPr>
          <a:xfrm>
            <a:off x="-26775" y="2008375"/>
            <a:ext cx="9210650" cy="3172625"/>
          </a:xfrm>
          <a:custGeom>
            <a:avLst/>
            <a:gdLst/>
            <a:ahLst/>
            <a:cxnLst/>
            <a:rect l="l" t="t" r="r" b="b"/>
            <a:pathLst>
              <a:path w="368426" h="126905" extrusionOk="0">
                <a:moveTo>
                  <a:pt x="309" y="263"/>
                </a:moveTo>
                <a:lnTo>
                  <a:pt x="16502" y="11294"/>
                </a:lnTo>
                <a:lnTo>
                  <a:pt x="31551" y="5122"/>
                </a:lnTo>
                <a:lnTo>
                  <a:pt x="62412" y="4991"/>
                </a:lnTo>
                <a:lnTo>
                  <a:pt x="77652" y="0"/>
                </a:lnTo>
                <a:lnTo>
                  <a:pt x="92892" y="13527"/>
                </a:lnTo>
                <a:lnTo>
                  <a:pt x="107942" y="21276"/>
                </a:lnTo>
                <a:lnTo>
                  <a:pt x="122991" y="21145"/>
                </a:lnTo>
                <a:lnTo>
                  <a:pt x="138993" y="10375"/>
                </a:lnTo>
                <a:lnTo>
                  <a:pt x="154043" y="7880"/>
                </a:lnTo>
                <a:lnTo>
                  <a:pt x="168711" y="2349"/>
                </a:lnTo>
                <a:lnTo>
                  <a:pt x="184332" y="14841"/>
                </a:lnTo>
                <a:lnTo>
                  <a:pt x="199572" y="15274"/>
                </a:lnTo>
                <a:lnTo>
                  <a:pt x="214622" y="25085"/>
                </a:lnTo>
                <a:lnTo>
                  <a:pt x="230052" y="25085"/>
                </a:lnTo>
                <a:lnTo>
                  <a:pt x="246054" y="20094"/>
                </a:lnTo>
                <a:lnTo>
                  <a:pt x="261104" y="20094"/>
                </a:lnTo>
                <a:lnTo>
                  <a:pt x="275391" y="11426"/>
                </a:lnTo>
                <a:lnTo>
                  <a:pt x="291584" y="16810"/>
                </a:lnTo>
                <a:lnTo>
                  <a:pt x="305871" y="8143"/>
                </a:lnTo>
                <a:lnTo>
                  <a:pt x="336732" y="8012"/>
                </a:lnTo>
                <a:lnTo>
                  <a:pt x="351782" y="11294"/>
                </a:lnTo>
                <a:lnTo>
                  <a:pt x="367593" y="2758"/>
                </a:lnTo>
                <a:lnTo>
                  <a:pt x="368426" y="126905"/>
                </a:lnTo>
                <a:lnTo>
                  <a:pt x="0" y="12636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76" name="Google Shape;76;p3"/>
          <p:cNvSpPr/>
          <p:nvPr/>
        </p:nvSpPr>
        <p:spPr>
          <a:xfrm>
            <a:off x="-26775" y="2139700"/>
            <a:ext cx="9210650" cy="3041300"/>
          </a:xfrm>
          <a:custGeom>
            <a:avLst/>
            <a:gdLst/>
            <a:ahLst/>
            <a:cxnLst/>
            <a:rect l="l" t="t" r="r" b="b"/>
            <a:pathLst>
              <a:path w="368426" h="121652" extrusionOk="0">
                <a:moveTo>
                  <a:pt x="309" y="5516"/>
                </a:moveTo>
                <a:lnTo>
                  <a:pt x="16692" y="11214"/>
                </a:lnTo>
                <a:lnTo>
                  <a:pt x="47172" y="11214"/>
                </a:lnTo>
                <a:lnTo>
                  <a:pt x="62412" y="6843"/>
                </a:lnTo>
                <a:lnTo>
                  <a:pt x="77652" y="16156"/>
                </a:lnTo>
                <a:lnTo>
                  <a:pt x="92892" y="16156"/>
                </a:lnTo>
                <a:lnTo>
                  <a:pt x="107370" y="11214"/>
                </a:lnTo>
                <a:lnTo>
                  <a:pt x="122610" y="8173"/>
                </a:lnTo>
                <a:lnTo>
                  <a:pt x="138612" y="8173"/>
                </a:lnTo>
                <a:lnTo>
                  <a:pt x="153852" y="10834"/>
                </a:lnTo>
                <a:lnTo>
                  <a:pt x="168711" y="7603"/>
                </a:lnTo>
                <a:lnTo>
                  <a:pt x="183951" y="12734"/>
                </a:lnTo>
                <a:lnTo>
                  <a:pt x="199572" y="20527"/>
                </a:lnTo>
                <a:lnTo>
                  <a:pt x="214050" y="15205"/>
                </a:lnTo>
                <a:lnTo>
                  <a:pt x="229671" y="15205"/>
                </a:lnTo>
                <a:lnTo>
                  <a:pt x="245292" y="5892"/>
                </a:lnTo>
                <a:lnTo>
                  <a:pt x="260532" y="11214"/>
                </a:lnTo>
                <a:lnTo>
                  <a:pt x="275772" y="11214"/>
                </a:lnTo>
                <a:lnTo>
                  <a:pt x="291012" y="6843"/>
                </a:lnTo>
                <a:lnTo>
                  <a:pt x="321492" y="6843"/>
                </a:lnTo>
                <a:lnTo>
                  <a:pt x="336732" y="15966"/>
                </a:lnTo>
                <a:lnTo>
                  <a:pt x="351210" y="12734"/>
                </a:lnTo>
                <a:lnTo>
                  <a:pt x="367593" y="0"/>
                </a:lnTo>
                <a:lnTo>
                  <a:pt x="368426" y="121652"/>
                </a:lnTo>
                <a:lnTo>
                  <a:pt x="0" y="121652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77" name="Google Shape;77;p3"/>
          <p:cNvSpPr/>
          <p:nvPr/>
        </p:nvSpPr>
        <p:spPr>
          <a:xfrm rot="8100000">
            <a:off x="1847981" y="1814569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 rot="8100000">
            <a:off x="6038981" y="209841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"/>
          <p:cNvSpPr/>
          <p:nvPr/>
        </p:nvSpPr>
        <p:spPr>
          <a:xfrm rot="8100000">
            <a:off x="7181981" y="2131769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3"/>
          <p:cNvGrpSpPr/>
          <p:nvPr/>
        </p:nvGrpSpPr>
        <p:grpSpPr>
          <a:xfrm>
            <a:off x="-9525" y="2024075"/>
            <a:ext cx="9167825" cy="595300"/>
            <a:chOff x="-9525" y="4462475"/>
            <a:chExt cx="9167825" cy="595300"/>
          </a:xfrm>
        </p:grpSpPr>
        <p:sp>
          <p:nvSpPr>
            <p:cNvPr id="81" name="Google Shape;81;p3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l" t="t" r="r" b="b"/>
              <a:pathLst>
                <a:path w="168212" h="19050" extrusionOk="0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l" t="t" r="r" b="b"/>
              <a:pathLst>
                <a:path w="136969" h="23622" extrusionOk="0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l" t="t" r="r" b="b"/>
              <a:pathLst>
                <a:path w="61341" h="16573" extrusionOk="0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84" name="Google Shape;84;p3"/>
          <p:cNvGrpSpPr/>
          <p:nvPr/>
        </p:nvGrpSpPr>
        <p:grpSpPr>
          <a:xfrm>
            <a:off x="-42837" y="2005088"/>
            <a:ext cx="9229575" cy="642787"/>
            <a:chOff x="-42837" y="4443488"/>
            <a:chExt cx="9229575" cy="642787"/>
          </a:xfrm>
        </p:grpSpPr>
        <p:sp>
          <p:nvSpPr>
            <p:cNvPr id="85" name="Google Shape;85;p3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3"/>
          <p:cNvSpPr/>
          <p:nvPr/>
        </p:nvSpPr>
        <p:spPr>
          <a:xfrm>
            <a:off x="2990700" y="2147800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1085700" y="2433550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4895700" y="2077632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8100000">
            <a:off x="8699949" y="189076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 txBox="1">
            <a:spLocks noGrp="1"/>
          </p:cNvSpPr>
          <p:nvPr>
            <p:ph type="ctrTitle"/>
          </p:nvPr>
        </p:nvSpPr>
        <p:spPr>
          <a:xfrm>
            <a:off x="2309350" y="3031150"/>
            <a:ext cx="5214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3"/>
          <p:cNvSpPr txBox="1">
            <a:spLocks noGrp="1"/>
          </p:cNvSpPr>
          <p:nvPr>
            <p:ph type="subTitle" idx="1"/>
          </p:nvPr>
        </p:nvSpPr>
        <p:spPr>
          <a:xfrm>
            <a:off x="2309441" y="4059250"/>
            <a:ext cx="5214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3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3 columns">
  <p:cSld name="TITLE_AND_TWO_COLUMNS_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"/>
          <p:cNvSpPr txBox="1">
            <a:spLocks noGrp="1"/>
          </p:cNvSpPr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7"/>
          <p:cNvSpPr txBox="1">
            <a:spLocks noGrp="1"/>
          </p:cNvSpPr>
          <p:nvPr>
            <p:ph type="body" idx="1"/>
          </p:nvPr>
        </p:nvSpPr>
        <p:spPr>
          <a:xfrm>
            <a:off x="705900" y="1626600"/>
            <a:ext cx="24717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◉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◉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0" name="Google Shape;250;p7"/>
          <p:cNvSpPr txBox="1">
            <a:spLocks noGrp="1"/>
          </p:cNvSpPr>
          <p:nvPr>
            <p:ph type="body" idx="2"/>
          </p:nvPr>
        </p:nvSpPr>
        <p:spPr>
          <a:xfrm>
            <a:off x="3304125" y="1626600"/>
            <a:ext cx="24717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◉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◉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1" name="Google Shape;251;p7"/>
          <p:cNvSpPr txBox="1">
            <a:spLocks noGrp="1"/>
          </p:cNvSpPr>
          <p:nvPr>
            <p:ph type="body" idx="3"/>
          </p:nvPr>
        </p:nvSpPr>
        <p:spPr>
          <a:xfrm>
            <a:off x="5902350" y="1626600"/>
            <a:ext cx="24717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◉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◉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2" name="Google Shape;252;p7"/>
          <p:cNvSpPr/>
          <p:nvPr/>
        </p:nvSpPr>
        <p:spPr>
          <a:xfrm>
            <a:off x="-28575" y="4446775"/>
            <a:ext cx="9191625" cy="712478"/>
          </a:xfrm>
          <a:custGeom>
            <a:avLst/>
            <a:gdLst/>
            <a:ahLst/>
            <a:cxnLst/>
            <a:rect l="l" t="t" r="r" b="b"/>
            <a:pathLst>
              <a:path w="367665" h="41339" extrusionOk="0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253" name="Google Shape;253;p7"/>
          <p:cNvSpPr/>
          <p:nvPr/>
        </p:nvSpPr>
        <p:spPr>
          <a:xfrm>
            <a:off x="-28575" y="4578111"/>
            <a:ext cx="9191625" cy="584439"/>
          </a:xfrm>
          <a:custGeom>
            <a:avLst/>
            <a:gdLst/>
            <a:ahLst/>
            <a:cxnLst/>
            <a:rect l="l" t="t" r="r" b="b"/>
            <a:pathLst>
              <a:path w="367665" h="33910" extrusionOk="0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254" name="Google Shape;254;p7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7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7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" name="Google Shape;257;p7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258" name="Google Shape;258;p7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l" t="t" r="r" b="b"/>
              <a:pathLst>
                <a:path w="168212" h="19050" extrusionOk="0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9" name="Google Shape;259;p7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l" t="t" r="r" b="b"/>
              <a:pathLst>
                <a:path w="136969" h="23622" extrusionOk="0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0" name="Google Shape;260;p7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l" t="t" r="r" b="b"/>
              <a:pathLst>
                <a:path w="61341" h="16573" extrusionOk="0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61" name="Google Shape;261;p7"/>
          <p:cNvGrpSpPr/>
          <p:nvPr/>
        </p:nvGrpSpPr>
        <p:grpSpPr>
          <a:xfrm>
            <a:off x="-42837" y="4443488"/>
            <a:ext cx="9229575" cy="642787"/>
            <a:chOff x="-42837" y="4443488"/>
            <a:chExt cx="9229575" cy="642787"/>
          </a:xfrm>
        </p:grpSpPr>
        <p:sp>
          <p:nvSpPr>
            <p:cNvPr id="262" name="Google Shape;262;p7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Google Shape;287;p7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"/>
          <p:cNvSpPr txBox="1">
            <a:spLocks noGrp="1"/>
          </p:cNvSpPr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8"/>
          <p:cNvSpPr/>
          <p:nvPr/>
        </p:nvSpPr>
        <p:spPr>
          <a:xfrm>
            <a:off x="-28575" y="4446775"/>
            <a:ext cx="9191625" cy="712478"/>
          </a:xfrm>
          <a:custGeom>
            <a:avLst/>
            <a:gdLst/>
            <a:ahLst/>
            <a:cxnLst/>
            <a:rect l="l" t="t" r="r" b="b"/>
            <a:pathLst>
              <a:path w="367665" h="41339" extrusionOk="0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rgbClr val="AFF000">
              <a:alpha val="81920"/>
            </a:srgbClr>
          </a:solidFill>
          <a:ln>
            <a:noFill/>
          </a:ln>
        </p:spPr>
      </p:sp>
      <p:sp>
        <p:nvSpPr>
          <p:cNvPr id="295" name="Google Shape;295;p8"/>
          <p:cNvSpPr/>
          <p:nvPr/>
        </p:nvSpPr>
        <p:spPr>
          <a:xfrm>
            <a:off x="-28575" y="4578111"/>
            <a:ext cx="9191625" cy="584439"/>
          </a:xfrm>
          <a:custGeom>
            <a:avLst/>
            <a:gdLst/>
            <a:ahLst/>
            <a:cxnLst/>
            <a:rect l="l" t="t" r="r" b="b"/>
            <a:pathLst>
              <a:path w="367665" h="33910" extrusionOk="0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296" name="Google Shape;296;p8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AFF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8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00CE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8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name="adj" fmla="val 100000"/>
            </a:avLst>
          </a:prstGeom>
          <a:solidFill>
            <a:srgbClr val="00CE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" name="Google Shape;299;p8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300" name="Google Shape;300;p8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l" t="t" r="r" b="b"/>
              <a:pathLst>
                <a:path w="168212" h="19050" extrusionOk="0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01" name="Google Shape;301;p8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l" t="t" r="r" b="b"/>
              <a:pathLst>
                <a:path w="136969" h="23622" extrusionOk="0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02" name="Google Shape;302;p8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l" t="t" r="r" b="b"/>
              <a:pathLst>
                <a:path w="61341" h="16573" extrusionOk="0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03" name="Google Shape;303;p8"/>
          <p:cNvGrpSpPr/>
          <p:nvPr/>
        </p:nvGrpSpPr>
        <p:grpSpPr>
          <a:xfrm>
            <a:off x="-42837" y="4443488"/>
            <a:ext cx="9229575" cy="642787"/>
            <a:chOff x="-42837" y="4443488"/>
            <a:chExt cx="9229575" cy="642787"/>
          </a:xfrm>
        </p:grpSpPr>
        <p:sp>
          <p:nvSpPr>
            <p:cNvPr id="304" name="Google Shape;304;p8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" name="Google Shape;329;p8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8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8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8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rgbClr val="AFF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8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B51CD10-CC5E-47AE-B9A0-D3BD54F871E3}" type="datetimeFigureOut">
              <a:rPr lang="th-TH" smtClean="0"/>
              <a:t>06/01/66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F6C7-14BF-40E7-83BF-2688AE6C00C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7311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E2F0D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381000" y="7"/>
            <a:ext cx="8382000" cy="5162348"/>
            <a:chOff x="381000" y="-18750"/>
            <a:chExt cx="8382000" cy="5181000"/>
          </a:xfrm>
        </p:grpSpPr>
        <p:cxnSp>
          <p:nvCxnSpPr>
            <p:cNvPr id="7" name="Google Shape;7;p1"/>
            <p:cNvCxnSpPr/>
            <p:nvPr/>
          </p:nvCxnSpPr>
          <p:spPr>
            <a:xfrm>
              <a:off x="762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Google Shape;8;p1"/>
            <p:cNvCxnSpPr/>
            <p:nvPr/>
          </p:nvCxnSpPr>
          <p:spPr>
            <a:xfrm>
              <a:off x="1524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9;p1"/>
            <p:cNvCxnSpPr/>
            <p:nvPr/>
          </p:nvCxnSpPr>
          <p:spPr>
            <a:xfrm>
              <a:off x="2286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0;p1"/>
            <p:cNvCxnSpPr/>
            <p:nvPr/>
          </p:nvCxnSpPr>
          <p:spPr>
            <a:xfrm>
              <a:off x="3048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1"/>
            <p:cNvCxnSpPr/>
            <p:nvPr/>
          </p:nvCxnSpPr>
          <p:spPr>
            <a:xfrm>
              <a:off x="3810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1"/>
            <p:cNvCxnSpPr/>
            <p:nvPr/>
          </p:nvCxnSpPr>
          <p:spPr>
            <a:xfrm>
              <a:off x="4572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1"/>
            <p:cNvCxnSpPr/>
            <p:nvPr/>
          </p:nvCxnSpPr>
          <p:spPr>
            <a:xfrm>
              <a:off x="5334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1"/>
            <p:cNvCxnSpPr/>
            <p:nvPr/>
          </p:nvCxnSpPr>
          <p:spPr>
            <a:xfrm>
              <a:off x="6096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1"/>
            <p:cNvCxnSpPr/>
            <p:nvPr/>
          </p:nvCxnSpPr>
          <p:spPr>
            <a:xfrm>
              <a:off x="6858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1"/>
            <p:cNvCxnSpPr/>
            <p:nvPr/>
          </p:nvCxnSpPr>
          <p:spPr>
            <a:xfrm>
              <a:off x="7620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1"/>
            <p:cNvCxnSpPr/>
            <p:nvPr/>
          </p:nvCxnSpPr>
          <p:spPr>
            <a:xfrm>
              <a:off x="8382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1"/>
            <p:cNvCxnSpPr/>
            <p:nvPr/>
          </p:nvCxnSpPr>
          <p:spPr>
            <a:xfrm>
              <a:off x="381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1"/>
            <p:cNvCxnSpPr/>
            <p:nvPr/>
          </p:nvCxnSpPr>
          <p:spPr>
            <a:xfrm>
              <a:off x="1143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1"/>
            <p:cNvCxnSpPr/>
            <p:nvPr/>
          </p:nvCxnSpPr>
          <p:spPr>
            <a:xfrm>
              <a:off x="1905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1"/>
            <p:cNvCxnSpPr/>
            <p:nvPr/>
          </p:nvCxnSpPr>
          <p:spPr>
            <a:xfrm>
              <a:off x="2667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1"/>
            <p:cNvCxnSpPr/>
            <p:nvPr/>
          </p:nvCxnSpPr>
          <p:spPr>
            <a:xfrm>
              <a:off x="3429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1"/>
            <p:cNvCxnSpPr/>
            <p:nvPr/>
          </p:nvCxnSpPr>
          <p:spPr>
            <a:xfrm>
              <a:off x="4191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1"/>
            <p:cNvCxnSpPr/>
            <p:nvPr/>
          </p:nvCxnSpPr>
          <p:spPr>
            <a:xfrm>
              <a:off x="4953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1"/>
            <p:cNvCxnSpPr/>
            <p:nvPr/>
          </p:nvCxnSpPr>
          <p:spPr>
            <a:xfrm>
              <a:off x="5715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1"/>
            <p:cNvCxnSpPr/>
            <p:nvPr/>
          </p:nvCxnSpPr>
          <p:spPr>
            <a:xfrm>
              <a:off x="6477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1"/>
            <p:cNvCxnSpPr/>
            <p:nvPr/>
          </p:nvCxnSpPr>
          <p:spPr>
            <a:xfrm>
              <a:off x="7239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1"/>
            <p:cNvCxnSpPr/>
            <p:nvPr/>
          </p:nvCxnSpPr>
          <p:spPr>
            <a:xfrm>
              <a:off x="8001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1"/>
            <p:cNvCxnSpPr/>
            <p:nvPr/>
          </p:nvCxnSpPr>
          <p:spPr>
            <a:xfrm>
              <a:off x="8763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30" name="Google Shape;30;p1"/>
          <p:cNvSpPr txBox="1">
            <a:spLocks noGrp="1"/>
          </p:cNvSpPr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CEF6"/>
              </a:buClr>
              <a:buSzPts val="2000"/>
              <a:buFont typeface="Oswald"/>
              <a:buNone/>
              <a:defRPr sz="2000" b="1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1" name="Google Shape;31;p1"/>
          <p:cNvSpPr txBox="1">
            <a:spLocks noGrp="1"/>
          </p:cNvSpPr>
          <p:nvPr>
            <p:ph type="body" idx="1"/>
          </p:nvPr>
        </p:nvSpPr>
        <p:spPr>
          <a:xfrm>
            <a:off x="1075850" y="1540175"/>
            <a:ext cx="6996600" cy="19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28324A"/>
              </a:buClr>
              <a:buSzPts val="2000"/>
              <a:buFont typeface="Source Sans Pro"/>
              <a:buChar char="◉"/>
              <a:defRPr sz="20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◉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●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○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8324A"/>
              </a:buClr>
              <a:buSzPts val="1800"/>
              <a:buFont typeface="Source Sans Pro"/>
              <a:buChar char="■"/>
              <a:defRPr sz="1800">
                <a:solidFill>
                  <a:srgbClr val="2832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2" name="Google Shape;32;p1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60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723990" y="655164"/>
            <a:ext cx="628427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วิสาหกิจชุมชน ผู้ปลูกผักปลอดสารพิษบ้านใหม่ </a:t>
            </a:r>
          </a:p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ตำบลนาไร่หลวง อำเภอสองแคว จังหวัดน่าน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6" name="กลุ่ม 25"/>
          <p:cNvGrpSpPr/>
          <p:nvPr/>
        </p:nvGrpSpPr>
        <p:grpSpPr>
          <a:xfrm>
            <a:off x="488373" y="4148873"/>
            <a:ext cx="1347323" cy="740192"/>
            <a:chOff x="751028" y="5203301"/>
            <a:chExt cx="2542102" cy="1375447"/>
          </a:xfrm>
        </p:grpSpPr>
        <p:pic>
          <p:nvPicPr>
            <p:cNvPr id="22" name="รูปภาพ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28" y="5203301"/>
              <a:ext cx="1375447" cy="1375447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0447" y="5492122"/>
              <a:ext cx="797806" cy="797806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20"/>
            <a:stretch/>
          </p:blipFill>
          <p:spPr>
            <a:xfrm>
              <a:off x="2630160" y="5492122"/>
              <a:ext cx="662970" cy="598400"/>
            </a:xfrm>
            <a:prstGeom prst="rect">
              <a:avLst/>
            </a:prstGeom>
          </p:spPr>
        </p:pic>
      </p:grpSp>
      <p:grpSp>
        <p:nvGrpSpPr>
          <p:cNvPr id="31" name="กลุ่ม 30"/>
          <p:cNvGrpSpPr/>
          <p:nvPr/>
        </p:nvGrpSpPr>
        <p:grpSpPr>
          <a:xfrm>
            <a:off x="6156176" y="3579862"/>
            <a:ext cx="2778073" cy="1348911"/>
            <a:chOff x="7236127" y="4380702"/>
            <a:chExt cx="4343695" cy="2215534"/>
          </a:xfrm>
        </p:grpSpPr>
        <p:pic>
          <p:nvPicPr>
            <p:cNvPr id="28" name="รูปภาพ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00109" y="4380702"/>
              <a:ext cx="1882848" cy="1823007"/>
            </a:xfrm>
            <a:prstGeom prst="rect">
              <a:avLst/>
            </a:prstGeom>
          </p:spPr>
        </p:pic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0054" y="5600735"/>
              <a:ext cx="1022186" cy="995501"/>
            </a:xfrm>
            <a:prstGeom prst="rect">
              <a:avLst/>
            </a:prstGeom>
          </p:spPr>
        </p:pic>
        <p:pic>
          <p:nvPicPr>
            <p:cNvPr id="6" name="รูปภาพ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20"/>
            <a:stretch/>
          </p:blipFill>
          <p:spPr>
            <a:xfrm>
              <a:off x="9596972" y="5556369"/>
              <a:ext cx="662970" cy="598400"/>
            </a:xfrm>
            <a:prstGeom prst="rect">
              <a:avLst/>
            </a:prstGeom>
          </p:spPr>
        </p:pic>
        <p:pic>
          <p:nvPicPr>
            <p:cNvPr id="8" name="รูปภาพ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8955" y="5600735"/>
              <a:ext cx="700867" cy="682570"/>
            </a:xfrm>
            <a:prstGeom prst="rect">
              <a:avLst/>
            </a:prstGeom>
          </p:spPr>
        </p:pic>
        <p:pic>
          <p:nvPicPr>
            <p:cNvPr id="30" name="รูปภาพ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127" y="5486054"/>
              <a:ext cx="700867" cy="682570"/>
            </a:xfrm>
            <a:prstGeom prst="rect">
              <a:avLst/>
            </a:prstGeom>
          </p:spPr>
        </p:pic>
      </p:grpSp>
      <p:pic>
        <p:nvPicPr>
          <p:cNvPr id="1026" name="Picture 2" descr="ดาวน์โหลด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93" y="767221"/>
            <a:ext cx="731321" cy="914657"/>
          </a:xfrm>
          <a:prstGeom prst="rect">
            <a:avLst/>
          </a:prstGeom>
          <a:noFill/>
          <a:ln w="28575">
            <a:solidFill>
              <a:srgbClr val="95D6A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b89b4cebe868ea7612612d938c01cf92da0ca9c5435d39435fa9779f1bbdb4a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266" y="1888644"/>
            <a:ext cx="3648453" cy="2053462"/>
          </a:xfrm>
          <a:prstGeom prst="rect">
            <a:avLst/>
          </a:prstGeom>
          <a:noFill/>
          <a:ln w="38100">
            <a:solidFill>
              <a:srgbClr val="95D6A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NE_ALBUM_นิทรรศการ ผักบ้านใหม่_210917_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797" y="1887524"/>
            <a:ext cx="2650282" cy="1422434"/>
          </a:xfrm>
          <a:prstGeom prst="rect">
            <a:avLst/>
          </a:prstGeom>
          <a:noFill/>
          <a:ln w="38100">
            <a:solidFill>
              <a:srgbClr val="95D6A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756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4067944" y="0"/>
            <a:ext cx="5076056" cy="51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41" name="Google Shape;641;p25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53" name="กลุ่ม 52"/>
          <p:cNvGrpSpPr/>
          <p:nvPr/>
        </p:nvGrpSpPr>
        <p:grpSpPr>
          <a:xfrm>
            <a:off x="0" y="526774"/>
            <a:ext cx="2653748" cy="616227"/>
            <a:chOff x="0" y="702365"/>
            <a:chExt cx="3538330" cy="821636"/>
          </a:xfrm>
        </p:grpSpPr>
        <p:sp>
          <p:nvSpPr>
            <p:cNvPr id="54" name="สี่เหลี่ยมผืนผ้า 53"/>
            <p:cNvSpPr/>
            <p:nvPr/>
          </p:nvSpPr>
          <p:spPr>
            <a:xfrm>
              <a:off x="0" y="702365"/>
              <a:ext cx="2889144" cy="821635"/>
            </a:xfrm>
            <a:prstGeom prst="rect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กิจกรรมกลุ่ม</a:t>
              </a:r>
              <a:endPara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5" name="สามเหลี่ยมหน้าจั่ว 54"/>
            <p:cNvSpPr/>
            <p:nvPr/>
          </p:nvSpPr>
          <p:spPr>
            <a:xfrm rot="5400000">
              <a:off x="2802919" y="788590"/>
              <a:ext cx="821636" cy="649186"/>
            </a:xfrm>
            <a:prstGeom prst="triangle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050"/>
            </a:p>
          </p:txBody>
        </p:sp>
      </p:grpSp>
      <p:sp>
        <p:nvSpPr>
          <p:cNvPr id="23" name="สี่เหลี่ยมผืนผ้า 22"/>
          <p:cNvSpPr/>
          <p:nvPr/>
        </p:nvSpPr>
        <p:spPr>
          <a:xfrm>
            <a:off x="502841" y="1443098"/>
            <a:ext cx="3964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 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ตรวจสารพิษตกค้างในผลผลิตการเกษตร</a:t>
            </a:r>
            <a:endParaRPr lang="th-TH" sz="1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32123" y="1995686"/>
            <a:ext cx="3529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มีการแนะนำส่งเสริมการใช้ภาชนะในการเก็บผลผลิตไม่ให้ปนเปื้อนสารพิษ  </a:t>
            </a:r>
          </a:p>
          <a:p>
            <a:pPr algn="thaiDist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ร่วมกับโครงการขยายผลโครงการหลวงวังไผ่ และสำนักงานสาธารณสุขอำเภอสองแคว  สุ่มตรวจสารพิษตกค้างในผลผลิตการเกษตร  </a:t>
            </a:r>
          </a:p>
          <a:p>
            <a:pPr algn="thaiDist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การตรวจหาสารพิษในร่างกายของชาวบ้าน</a:t>
            </a:r>
          </a:p>
        </p:txBody>
      </p:sp>
      <p:grpSp>
        <p:nvGrpSpPr>
          <p:cNvPr id="2" name="กลุ่ม 1"/>
          <p:cNvGrpSpPr/>
          <p:nvPr/>
        </p:nvGrpSpPr>
        <p:grpSpPr>
          <a:xfrm>
            <a:off x="4281985" y="100697"/>
            <a:ext cx="4549140" cy="4942205"/>
            <a:chOff x="2297430" y="-686435"/>
            <a:chExt cx="4549140" cy="4942205"/>
          </a:xfrm>
        </p:grpSpPr>
        <p:pic>
          <p:nvPicPr>
            <p:cNvPr id="14" name="Picture 91" descr="IMG_2491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7430" y="970915"/>
              <a:ext cx="2336800" cy="149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93" descr="3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7430" y="-681355"/>
              <a:ext cx="2336800" cy="16198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95" descr="17-1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395" y="970915"/>
              <a:ext cx="2162175" cy="149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97" descr="3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395" y="-686435"/>
              <a:ext cx="2155825" cy="16198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103" descr="IMG_007331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700" y="2510155"/>
              <a:ext cx="2334895" cy="17437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113" descr="IMG_00021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760" y="2501900"/>
              <a:ext cx="2156460" cy="175387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02411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4466970" y="0"/>
            <a:ext cx="4677029" cy="51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41" name="Google Shape;641;p25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53" name="กลุ่ม 52"/>
          <p:cNvGrpSpPr/>
          <p:nvPr/>
        </p:nvGrpSpPr>
        <p:grpSpPr>
          <a:xfrm>
            <a:off x="0" y="526774"/>
            <a:ext cx="2653748" cy="616227"/>
            <a:chOff x="0" y="702365"/>
            <a:chExt cx="3538330" cy="821636"/>
          </a:xfrm>
        </p:grpSpPr>
        <p:sp>
          <p:nvSpPr>
            <p:cNvPr id="54" name="สี่เหลี่ยมผืนผ้า 53"/>
            <p:cNvSpPr/>
            <p:nvPr/>
          </p:nvSpPr>
          <p:spPr>
            <a:xfrm>
              <a:off x="0" y="702365"/>
              <a:ext cx="2889144" cy="821635"/>
            </a:xfrm>
            <a:prstGeom prst="rect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กิจกรรมกลุ่ม</a:t>
              </a:r>
              <a:endPara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5" name="สามเหลี่ยมหน้าจั่ว 54"/>
            <p:cNvSpPr/>
            <p:nvPr/>
          </p:nvSpPr>
          <p:spPr>
            <a:xfrm rot="5400000">
              <a:off x="2802919" y="788590"/>
              <a:ext cx="821636" cy="649186"/>
            </a:xfrm>
            <a:prstGeom prst="triangle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050"/>
            </a:p>
          </p:txBody>
        </p:sp>
      </p:grpSp>
      <p:sp>
        <p:nvSpPr>
          <p:cNvPr id="23" name="สี่เหลี่ยมผืนผ้า 22"/>
          <p:cNvSpPr/>
          <p:nvPr/>
        </p:nvSpPr>
        <p:spPr>
          <a:xfrm>
            <a:off x="502841" y="1443098"/>
            <a:ext cx="3964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 กิจกรรมด้านด้านสุขอนามัยหมู่บ้าน, สะอาด, ปลอดภัย, สวยงาม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45580" y="2001323"/>
            <a:ext cx="35294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มีการพัฒนาหมู่บ้าน  อย่างน้อยเดือนละ 1 ครั้ง  </a:t>
            </a:r>
          </a:p>
          <a:p>
            <a:pPr algn="thaiDist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มีการจัดบ้านเรือนตัวอย่าง</a:t>
            </a:r>
          </a:p>
        </p:txBody>
      </p:sp>
      <p:grpSp>
        <p:nvGrpSpPr>
          <p:cNvPr id="3" name="กลุ่ม 2"/>
          <p:cNvGrpSpPr/>
          <p:nvPr/>
        </p:nvGrpSpPr>
        <p:grpSpPr>
          <a:xfrm>
            <a:off x="4651967" y="223957"/>
            <a:ext cx="4285342" cy="4695685"/>
            <a:chOff x="1654810" y="-741680"/>
            <a:chExt cx="5834380" cy="6626860"/>
          </a:xfrm>
        </p:grpSpPr>
        <p:pic>
          <p:nvPicPr>
            <p:cNvPr id="16" name="Picture 116" descr="IMG_073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810" y="-741680"/>
              <a:ext cx="2876550" cy="2159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17" descr="IMG_0748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640" y="-741680"/>
              <a:ext cx="2876550" cy="2159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18" descr="IMG_075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810" y="1493520"/>
              <a:ext cx="2876550" cy="2159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119" descr="IMG_0756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640" y="1493520"/>
              <a:ext cx="2876550" cy="2159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120" descr="IMG_0758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810" y="3725545"/>
              <a:ext cx="2876550" cy="2159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121" descr="IMG_2508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640" y="3724275"/>
              <a:ext cx="2876550" cy="21609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76032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4466970" y="0"/>
            <a:ext cx="4677029" cy="51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41" name="Google Shape;641;p25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53" name="กลุ่ม 52"/>
          <p:cNvGrpSpPr/>
          <p:nvPr/>
        </p:nvGrpSpPr>
        <p:grpSpPr>
          <a:xfrm>
            <a:off x="0" y="526774"/>
            <a:ext cx="2653748" cy="616227"/>
            <a:chOff x="0" y="702365"/>
            <a:chExt cx="3538330" cy="821636"/>
          </a:xfrm>
        </p:grpSpPr>
        <p:sp>
          <p:nvSpPr>
            <p:cNvPr id="54" name="สี่เหลี่ยมผืนผ้า 53"/>
            <p:cNvSpPr/>
            <p:nvPr/>
          </p:nvSpPr>
          <p:spPr>
            <a:xfrm>
              <a:off x="0" y="702365"/>
              <a:ext cx="2889144" cy="821635"/>
            </a:xfrm>
            <a:prstGeom prst="rect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กิจกรรมกลุ่ม</a:t>
              </a:r>
              <a:endPara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5" name="สามเหลี่ยมหน้าจั่ว 54"/>
            <p:cNvSpPr/>
            <p:nvPr/>
          </p:nvSpPr>
          <p:spPr>
            <a:xfrm rot="5400000">
              <a:off x="2802919" y="788590"/>
              <a:ext cx="821636" cy="649186"/>
            </a:xfrm>
            <a:prstGeom prst="triangle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050"/>
            </a:p>
          </p:txBody>
        </p:sp>
      </p:grpSp>
      <p:sp>
        <p:nvSpPr>
          <p:cNvPr id="23" name="สี่เหลี่ยมผืนผ้า 22"/>
          <p:cNvSpPr/>
          <p:nvPr/>
        </p:nvSpPr>
        <p:spPr>
          <a:xfrm>
            <a:off x="502841" y="1443098"/>
            <a:ext cx="3964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  กิจกรรมด้านอื่นๆ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55433" y="1923678"/>
            <a:ext cx="35151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 มีการสามัคคีในกันหมู่บ้าน  ตามประเพณีวัฒนาธรรมของชุมชน  เช่น  ลงแขกเกี่ยวข้าว ร่วมทำกิจกรรมต่าง ๆ ของหมู่บ้าน  ฯลฯ</a:t>
            </a:r>
          </a:p>
        </p:txBody>
      </p:sp>
      <p:grpSp>
        <p:nvGrpSpPr>
          <p:cNvPr id="2" name="กลุ่ม 1"/>
          <p:cNvGrpSpPr/>
          <p:nvPr/>
        </p:nvGrpSpPr>
        <p:grpSpPr>
          <a:xfrm>
            <a:off x="4632295" y="824224"/>
            <a:ext cx="4346377" cy="3476866"/>
            <a:chOff x="1653857" y="-736917"/>
            <a:chExt cx="5836285" cy="4366081"/>
          </a:xfrm>
        </p:grpSpPr>
        <p:pic>
          <p:nvPicPr>
            <p:cNvPr id="19" name="Picture 122" descr="IMG_5549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857" y="-736917"/>
              <a:ext cx="2883535" cy="21609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23" descr="IMG_5632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3592" y="-736917"/>
              <a:ext cx="2876550" cy="21609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126" descr="IMG_1467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0842" y="1469529"/>
              <a:ext cx="2876550" cy="2159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127" descr="IMG_1499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3592" y="1469529"/>
              <a:ext cx="2876550" cy="21596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03681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6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8" y="0"/>
            <a:ext cx="7269003" cy="514350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8" y="0"/>
            <a:ext cx="7269003" cy="514350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1331640" y="2593181"/>
            <a:ext cx="1800200" cy="266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259632" y="2585881"/>
            <a:ext cx="20072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วิสาหกิจชุมชน ผู้ปลูกผักปลอดสารพิษบ้านใหม่ </a:t>
            </a:r>
            <a:endParaRPr lang="en-US" sz="11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8" name="กลุ่ม 7"/>
          <p:cNvGrpSpPr/>
          <p:nvPr/>
        </p:nvGrpSpPr>
        <p:grpSpPr>
          <a:xfrm>
            <a:off x="0" y="195486"/>
            <a:ext cx="2051720" cy="544219"/>
            <a:chOff x="0" y="702365"/>
            <a:chExt cx="3538330" cy="821636"/>
          </a:xfrm>
        </p:grpSpPr>
        <p:sp>
          <p:nvSpPr>
            <p:cNvPr id="9" name="สี่เหลี่ยมผืนผ้า 8"/>
            <p:cNvSpPr/>
            <p:nvPr/>
          </p:nvSpPr>
          <p:spPr>
            <a:xfrm>
              <a:off x="0" y="702365"/>
              <a:ext cx="2889144" cy="821635"/>
            </a:xfrm>
            <a:prstGeom prst="rect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แผนที่</a:t>
              </a:r>
            </a:p>
          </p:txBody>
        </p:sp>
        <p:sp>
          <p:nvSpPr>
            <p:cNvPr id="10" name="สามเหลี่ยมหน้าจั่ว 9"/>
            <p:cNvSpPr/>
            <p:nvPr/>
          </p:nvSpPr>
          <p:spPr>
            <a:xfrm rot="5400000">
              <a:off x="2802919" y="788590"/>
              <a:ext cx="821636" cy="649186"/>
            </a:xfrm>
            <a:prstGeom prst="triangle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05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กลุ่ม 33"/>
          <p:cNvGrpSpPr/>
          <p:nvPr/>
        </p:nvGrpSpPr>
        <p:grpSpPr>
          <a:xfrm>
            <a:off x="5676478" y="3267122"/>
            <a:ext cx="3257771" cy="1661651"/>
            <a:chOff x="7236127" y="4380702"/>
            <a:chExt cx="4343695" cy="2215534"/>
          </a:xfrm>
        </p:grpSpPr>
        <p:pic>
          <p:nvPicPr>
            <p:cNvPr id="35" name="รูปภาพ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00109" y="4380702"/>
              <a:ext cx="1882848" cy="1823007"/>
            </a:xfrm>
            <a:prstGeom prst="rect">
              <a:avLst/>
            </a:prstGeom>
          </p:spPr>
        </p:pic>
        <p:pic>
          <p:nvPicPr>
            <p:cNvPr id="36" name="รูปภาพ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0054" y="5600735"/>
              <a:ext cx="1022186" cy="995501"/>
            </a:xfrm>
            <a:prstGeom prst="rect">
              <a:avLst/>
            </a:prstGeom>
          </p:spPr>
        </p:pic>
        <p:pic>
          <p:nvPicPr>
            <p:cNvPr id="37" name="รูปภาพ 3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20"/>
            <a:stretch/>
          </p:blipFill>
          <p:spPr>
            <a:xfrm>
              <a:off x="9596972" y="5556369"/>
              <a:ext cx="662970" cy="598400"/>
            </a:xfrm>
            <a:prstGeom prst="rect">
              <a:avLst/>
            </a:prstGeom>
          </p:spPr>
        </p:pic>
        <p:pic>
          <p:nvPicPr>
            <p:cNvPr id="38" name="รูปภาพ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8955" y="5600735"/>
              <a:ext cx="700867" cy="682570"/>
            </a:xfrm>
            <a:prstGeom prst="rect">
              <a:avLst/>
            </a:prstGeom>
          </p:spPr>
        </p:pic>
        <p:pic>
          <p:nvPicPr>
            <p:cNvPr id="39" name="รูปภาพ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127" y="5486054"/>
              <a:ext cx="700867" cy="682570"/>
            </a:xfrm>
            <a:prstGeom prst="rect">
              <a:avLst/>
            </a:prstGeom>
          </p:spPr>
        </p:pic>
      </p:grpSp>
      <p:grpSp>
        <p:nvGrpSpPr>
          <p:cNvPr id="16" name="กลุ่ม 15"/>
          <p:cNvGrpSpPr/>
          <p:nvPr/>
        </p:nvGrpSpPr>
        <p:grpSpPr>
          <a:xfrm>
            <a:off x="0" y="526774"/>
            <a:ext cx="2653748" cy="616227"/>
            <a:chOff x="0" y="702365"/>
            <a:chExt cx="3538330" cy="821636"/>
          </a:xfrm>
        </p:grpSpPr>
        <p:sp>
          <p:nvSpPr>
            <p:cNvPr id="17" name="สี่เหลี่ยมผืนผ้า 16"/>
            <p:cNvSpPr/>
            <p:nvPr/>
          </p:nvSpPr>
          <p:spPr>
            <a:xfrm>
              <a:off x="0" y="702365"/>
              <a:ext cx="2889144" cy="821635"/>
            </a:xfrm>
            <a:prstGeom prst="rect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วันจัดตั้ง</a:t>
              </a:r>
            </a:p>
          </p:txBody>
        </p:sp>
        <p:sp>
          <p:nvSpPr>
            <p:cNvPr id="18" name="สามเหลี่ยมหน้าจั่ว 17"/>
            <p:cNvSpPr/>
            <p:nvPr/>
          </p:nvSpPr>
          <p:spPr>
            <a:xfrm rot="5400000">
              <a:off x="2802919" y="788590"/>
              <a:ext cx="821636" cy="649186"/>
            </a:xfrm>
            <a:prstGeom prst="triangle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050"/>
            </a:p>
          </p:txBody>
        </p:sp>
      </p:grpSp>
      <p:sp>
        <p:nvSpPr>
          <p:cNvPr id="19" name="สี่เหลี่ยมผืนผ้า 18"/>
          <p:cNvSpPr/>
          <p:nvPr/>
        </p:nvSpPr>
        <p:spPr>
          <a:xfrm>
            <a:off x="827584" y="1491630"/>
            <a:ext cx="77048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ชาวบ้านหมู่บ้านบ้านใหม่ หมู่ 4 ต.นาไร่หลวง อ.สองแคว จ.น่าน มีความเห็นร่วมกันว่าการรับประทานผักที่มีสารเคมีจะก่อให้เกิดปัญหากับสุขภาพร่างกาย จึงได้รวมกลุ่มกันปลูกผักปลอดสารพิษ เพื่อแก้ปัญหาการทำการเกษตรมาตั้งแต่</a:t>
            </a:r>
            <a:r>
              <a:rPr lang="th-TH" sz="16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บรรพบุรุษ</a:t>
            </a:r>
            <a:r>
              <a:rPr lang="th-TH" sz="1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ซึ่งมีการใช้สารเคมีในการเกษตรมานาน และการบริโภคผักปลอดสารพิษจะช่วยให้ร่างกายมีสุขภาพที่ดี แข็งแรงมีอายุยืน และมีแนวคิดที่จะพัฒนาไปสู่อาชีพที่มั่นคง จึงอยากให้ผู้บริโภคได้รับประทานผักปลอดสารพิษ </a:t>
            </a:r>
          </a:p>
          <a:p>
            <a:pPr algn="thaiDist"/>
            <a:r>
              <a:rPr lang="th-TH" sz="1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ด้วยเหตุนี้จึงจัดตั้งกลุ่มผู้ปลูกผักปลอดสารพิษบ้านใหม่ ซึ่งก่อตั้งเมื่อวันที่ ๕ กุมภาพันธ์ ๒๕๕๒ ที่ตั้งเลขที่ ๓๙                        หมู่ที่ ๔ ตำบลนาไร่หลวง อำเภอนาไร่หลวง จังหวัดน่าน ในการประชุมหมู่บ้าน ได้ประชุมคัดเลือกประธานกลุ่ม และคณะกรรมการผู้ปลูกผักปลอดภัยจากสารพิษและได้คัดเลือก นาง</a:t>
            </a:r>
            <a:r>
              <a:rPr lang="th-TH" sz="16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ธิ</a:t>
            </a:r>
            <a:r>
              <a:rPr lang="th-TH" sz="1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ลา ขันทะสีมา เป็นประธานกลุ่ม ผู้ปลูกผักปลอดภัยจากสารพิษ และในวันที่ 26 กุมภาพันธ์ 2552 ประธานกลุ่มได้ยื่นขอจดทะเบียนวิสาหกิจชุมชน ชื่อวิสาหกิจชุมชนผู้ปลูกผักปลอดภัยจากสารพิษบ้านใหม่ มีที่ตั้งเลขที่ ๓๙ หมู่ที่ 4 ตำบลนาไร่หลวง อำเภอสองแคว จังหวัดน่าน 55160  มีจำนวนสมาชิก 42 ราย</a:t>
            </a:r>
          </a:p>
        </p:txBody>
      </p:sp>
      <p:grpSp>
        <p:nvGrpSpPr>
          <p:cNvPr id="25" name="กลุ่ม 24"/>
          <p:cNvGrpSpPr/>
          <p:nvPr/>
        </p:nvGrpSpPr>
        <p:grpSpPr>
          <a:xfrm>
            <a:off x="488373" y="3875809"/>
            <a:ext cx="1818561" cy="1013256"/>
            <a:chOff x="751028" y="5203301"/>
            <a:chExt cx="2542102" cy="1375447"/>
          </a:xfrm>
        </p:grpSpPr>
        <p:pic>
          <p:nvPicPr>
            <p:cNvPr id="28" name="รูปภาพ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28" y="5203301"/>
              <a:ext cx="1375447" cy="1375447"/>
            </a:xfrm>
            <a:prstGeom prst="rect">
              <a:avLst/>
            </a:prstGeom>
          </p:spPr>
        </p:pic>
        <p:pic>
          <p:nvPicPr>
            <p:cNvPr id="32" name="รูปภาพ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0447" y="5492122"/>
              <a:ext cx="797806" cy="797806"/>
            </a:xfrm>
            <a:prstGeom prst="rect">
              <a:avLst/>
            </a:prstGeom>
          </p:spPr>
        </p:pic>
        <p:pic>
          <p:nvPicPr>
            <p:cNvPr id="33" name="รูปภาพ 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20"/>
            <a:stretch/>
          </p:blipFill>
          <p:spPr>
            <a:xfrm>
              <a:off x="2630160" y="5492122"/>
              <a:ext cx="662970" cy="59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5597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กลุ่ม 25"/>
          <p:cNvGrpSpPr/>
          <p:nvPr/>
        </p:nvGrpSpPr>
        <p:grpSpPr>
          <a:xfrm>
            <a:off x="488373" y="3875809"/>
            <a:ext cx="1818561" cy="1013256"/>
            <a:chOff x="751028" y="5203301"/>
            <a:chExt cx="2542102" cy="1375447"/>
          </a:xfrm>
        </p:grpSpPr>
        <p:pic>
          <p:nvPicPr>
            <p:cNvPr id="22" name="รูปภาพ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28" y="5203301"/>
              <a:ext cx="1375447" cy="1375447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0447" y="5492122"/>
              <a:ext cx="797806" cy="797806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20"/>
            <a:stretch/>
          </p:blipFill>
          <p:spPr>
            <a:xfrm>
              <a:off x="2630160" y="5492122"/>
              <a:ext cx="662970" cy="598400"/>
            </a:xfrm>
            <a:prstGeom prst="rect">
              <a:avLst/>
            </a:prstGeom>
          </p:spPr>
        </p:pic>
      </p:grpSp>
      <p:grpSp>
        <p:nvGrpSpPr>
          <p:cNvPr id="31" name="กลุ่ม 30"/>
          <p:cNvGrpSpPr/>
          <p:nvPr/>
        </p:nvGrpSpPr>
        <p:grpSpPr>
          <a:xfrm>
            <a:off x="5676478" y="3267122"/>
            <a:ext cx="3257771" cy="1661651"/>
            <a:chOff x="7236127" y="4380702"/>
            <a:chExt cx="4343695" cy="2215534"/>
          </a:xfrm>
        </p:grpSpPr>
        <p:pic>
          <p:nvPicPr>
            <p:cNvPr id="28" name="รูปภาพ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00109" y="4380702"/>
              <a:ext cx="1882848" cy="1823007"/>
            </a:xfrm>
            <a:prstGeom prst="rect">
              <a:avLst/>
            </a:prstGeom>
          </p:spPr>
        </p:pic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0054" y="5600735"/>
              <a:ext cx="1022186" cy="995501"/>
            </a:xfrm>
            <a:prstGeom prst="rect">
              <a:avLst/>
            </a:prstGeom>
          </p:spPr>
        </p:pic>
        <p:pic>
          <p:nvPicPr>
            <p:cNvPr id="6" name="รูปภาพ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20"/>
            <a:stretch/>
          </p:blipFill>
          <p:spPr>
            <a:xfrm>
              <a:off x="9596972" y="5556369"/>
              <a:ext cx="662970" cy="598400"/>
            </a:xfrm>
            <a:prstGeom prst="rect">
              <a:avLst/>
            </a:prstGeom>
          </p:spPr>
        </p:pic>
        <p:pic>
          <p:nvPicPr>
            <p:cNvPr id="8" name="รูปภาพ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8955" y="5600735"/>
              <a:ext cx="700867" cy="682570"/>
            </a:xfrm>
            <a:prstGeom prst="rect">
              <a:avLst/>
            </a:prstGeom>
          </p:spPr>
        </p:pic>
        <p:pic>
          <p:nvPicPr>
            <p:cNvPr id="30" name="รูปภาพ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127" y="5486054"/>
              <a:ext cx="700867" cy="682570"/>
            </a:xfrm>
            <a:prstGeom prst="rect">
              <a:avLst/>
            </a:prstGeom>
          </p:spPr>
        </p:pic>
      </p:grpSp>
      <p:grpSp>
        <p:nvGrpSpPr>
          <p:cNvPr id="2" name="กลุ่ม 1"/>
          <p:cNvGrpSpPr/>
          <p:nvPr/>
        </p:nvGrpSpPr>
        <p:grpSpPr>
          <a:xfrm>
            <a:off x="-12704" y="525650"/>
            <a:ext cx="3007084" cy="616227"/>
            <a:chOff x="-12704" y="525650"/>
            <a:chExt cx="3007084" cy="616227"/>
          </a:xfrm>
        </p:grpSpPr>
        <p:sp>
          <p:nvSpPr>
            <p:cNvPr id="21" name="สี่เหลี่ยมผืนผ้า 20"/>
            <p:cNvSpPr/>
            <p:nvPr/>
          </p:nvSpPr>
          <p:spPr>
            <a:xfrm>
              <a:off x="-12704" y="525650"/>
              <a:ext cx="2640488" cy="616226"/>
            </a:xfrm>
            <a:prstGeom prst="rect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คณะกรรมการกลุ่ม</a:t>
              </a:r>
            </a:p>
          </p:txBody>
        </p:sp>
        <p:sp>
          <p:nvSpPr>
            <p:cNvPr id="23" name="สามเหลี่ยมหน้าจั่ว 22"/>
            <p:cNvSpPr/>
            <p:nvPr/>
          </p:nvSpPr>
          <p:spPr>
            <a:xfrm rot="5400000">
              <a:off x="2502968" y="650466"/>
              <a:ext cx="616227" cy="366596"/>
            </a:xfrm>
            <a:prstGeom prst="triangle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6" name="กลุ่ม 15"/>
          <p:cNvGrpSpPr/>
          <p:nvPr/>
        </p:nvGrpSpPr>
        <p:grpSpPr>
          <a:xfrm>
            <a:off x="0" y="526774"/>
            <a:ext cx="2653748" cy="616227"/>
            <a:chOff x="0" y="702365"/>
            <a:chExt cx="3538330" cy="821636"/>
          </a:xfrm>
        </p:grpSpPr>
        <p:sp>
          <p:nvSpPr>
            <p:cNvPr id="18" name="สี่เหลี่ยมผืนผ้า 17"/>
            <p:cNvSpPr/>
            <p:nvPr/>
          </p:nvSpPr>
          <p:spPr>
            <a:xfrm>
              <a:off x="0" y="702365"/>
              <a:ext cx="2889144" cy="821635"/>
            </a:xfrm>
            <a:prstGeom prst="rect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จำนวนสมาชิก หน้าที่</a:t>
              </a:r>
            </a:p>
          </p:txBody>
        </p:sp>
        <p:sp>
          <p:nvSpPr>
            <p:cNvPr id="19" name="สามเหลี่ยมหน้าจั่ว 18"/>
            <p:cNvSpPr/>
            <p:nvPr/>
          </p:nvSpPr>
          <p:spPr>
            <a:xfrm rot="5400000">
              <a:off x="2802919" y="788590"/>
              <a:ext cx="821636" cy="649186"/>
            </a:xfrm>
            <a:prstGeom prst="triangle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050"/>
            </a:p>
          </p:txBody>
        </p:sp>
      </p:grpSp>
      <p:sp>
        <p:nvSpPr>
          <p:cNvPr id="17" name="Google Shape;470;p14"/>
          <p:cNvSpPr txBox="1"/>
          <p:nvPr/>
        </p:nvSpPr>
        <p:spPr>
          <a:xfrm>
            <a:off x="221281" y="1254202"/>
            <a:ext cx="8712968" cy="22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thaiDist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บทบาทหน้าที่ของคณะกรรมการ คณะกรรมการบริหาร มีหน้าที่รับผิดชอบในนโยบายของวิสาหกิจชุมชนฯ โดยตรงต่อสมาชิก และมีหน้าที่ดูแลให้กิจกรรมของวิสาหกิจชุมชนฯ ดำเนินไปตามข้อบังคับ ระเบียบของวิสาหกิจชุมชนฯ และทำหน้าที่ตัวแทนของวิสาหกิจชุมชนฯ ให้คณะกรรมการบริหาร มีอำนาจที่กำหนดระเบียบต่างๆ โดยความเห็นชอบ และมติของที่ประชุมใหญ่ของสมาชิก ในการประชุมครั้งแรกของคณะกรรมการบริหาร </a:t>
            </a:r>
            <a:endParaRPr lang="en-US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เพื่อกำหนดบทบาทหน้าที่งบประมาณ แผนการดำเนินงาน  และตั้งงบประมาณรายรับ - รายจ่ายของวิสาหกิจชุชนฯ</a:t>
            </a:r>
            <a:endParaRPr lang="en-US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(๑) ประธาน มีหน้าที่ดำเนินงาน วางแผนกิจกรรม/โครงการ</a:t>
            </a:r>
            <a:endParaRPr lang="en-US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(๒) รองประธาน ปฏิบัติหน้าที่แทนประธาน เมื่อประธานไม่อยู่</a:t>
            </a:r>
            <a:endParaRPr lang="en-US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(๓) เหรัญญิก จัดเก็บเงิน ภายใต้ระเบียบที่กำหนด อย่างซื่อสัตย์ และสุจริต</a:t>
            </a:r>
            <a:endParaRPr lang="en-US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(๔) เลขานุการ เป็นผู้บันทึกการรายงานประชุม ติดต่อ/ประสานงานกับบุคคลหรือหน่วยงานอื่นๆ ซึ่งต้องมีความรู้รอบตัว และสามารถแก้ปัญหาเฉพาะหน้าได้</a:t>
            </a:r>
            <a:endParaRPr lang="en-US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(๕) ฝ่ายประชาสัมพันธ์ แจ้งข้อมูลข่าวสารให้แก่วิสาหกิจชุมชนฯ ให้ข้อมูล และประชาสัมพันธ์ให้แก่สมาชิก และบุคคลทั่วไป</a:t>
            </a:r>
            <a:endParaRPr lang="en-US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(๖) ฝ่ายการตลาด จัดจำหน่ายขายผลิตภัณฑ์ให้กลุ่มเป้าหมาย วางแผนการจำหน่ายสินค้าและหาช่องทางการตลาด</a:t>
            </a:r>
            <a:endParaRPr lang="en-US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(๗) ฝ่ายผลิต มีหน้าที่รับผิดชอบตามหน้าที่ ที่ได้รับมอบหมายในแต่ละขั้นตอนการผลิต</a:t>
            </a:r>
            <a:endParaRPr lang="en-US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71940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4067943" y="0"/>
            <a:ext cx="5076057" cy="51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41" name="Google Shape;641;p25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53" name="กลุ่ม 52"/>
          <p:cNvGrpSpPr/>
          <p:nvPr/>
        </p:nvGrpSpPr>
        <p:grpSpPr>
          <a:xfrm>
            <a:off x="0" y="526774"/>
            <a:ext cx="2653748" cy="616227"/>
            <a:chOff x="0" y="702365"/>
            <a:chExt cx="3538330" cy="821636"/>
          </a:xfrm>
        </p:grpSpPr>
        <p:sp>
          <p:nvSpPr>
            <p:cNvPr id="54" name="สี่เหลี่ยมผืนผ้า 53"/>
            <p:cNvSpPr/>
            <p:nvPr/>
          </p:nvSpPr>
          <p:spPr>
            <a:xfrm>
              <a:off x="0" y="702365"/>
              <a:ext cx="2889144" cy="821635"/>
            </a:xfrm>
            <a:prstGeom prst="rect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กิจกรรมกลุ่ม</a:t>
              </a:r>
              <a:endPara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5" name="สามเหลี่ยมหน้าจั่ว 54"/>
            <p:cNvSpPr/>
            <p:nvPr/>
          </p:nvSpPr>
          <p:spPr>
            <a:xfrm rot="5400000">
              <a:off x="2802919" y="788590"/>
              <a:ext cx="821636" cy="649186"/>
            </a:xfrm>
            <a:prstGeom prst="triangle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050"/>
            </a:p>
          </p:txBody>
        </p:sp>
      </p:grpSp>
      <p:sp>
        <p:nvSpPr>
          <p:cNvPr id="23" name="สี่เหลี่ยมผืนผ้า 22"/>
          <p:cNvSpPr/>
          <p:nvPr/>
        </p:nvSpPr>
        <p:spPr>
          <a:xfrm>
            <a:off x="502841" y="1443098"/>
            <a:ext cx="3964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 ส่งเสริมการปลูกผักสวนครัวทุกครัวเรือน</a:t>
            </a:r>
          </a:p>
        </p:txBody>
      </p:sp>
      <p:grpSp>
        <p:nvGrpSpPr>
          <p:cNvPr id="3" name="กลุ่ม 2"/>
          <p:cNvGrpSpPr/>
          <p:nvPr/>
        </p:nvGrpSpPr>
        <p:grpSpPr>
          <a:xfrm>
            <a:off x="4394558" y="294292"/>
            <a:ext cx="4422825" cy="4555015"/>
            <a:chOff x="3982949" y="298789"/>
            <a:chExt cx="3106647" cy="3215640"/>
          </a:xfrm>
        </p:grpSpPr>
        <p:pic>
          <p:nvPicPr>
            <p:cNvPr id="19" name="Picture 57" descr="IMG_2479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5217" y="298789"/>
              <a:ext cx="1552018" cy="10721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58" descr="IMG_0739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9067" y="1370669"/>
              <a:ext cx="1552704" cy="10721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59" descr="IMG_0450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235" y="298789"/>
              <a:ext cx="1552361" cy="1071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60" descr="IMG_2506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235" y="1370354"/>
              <a:ext cx="1552361" cy="1072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61" descr="kv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235" y="2442234"/>
              <a:ext cx="1552018" cy="10721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62" descr="IMG_2345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2949" y="2441919"/>
              <a:ext cx="1552361" cy="107251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96918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3635897" y="0"/>
            <a:ext cx="5508104" cy="51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41" name="Google Shape;641;p25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53" name="กลุ่ม 52"/>
          <p:cNvGrpSpPr/>
          <p:nvPr/>
        </p:nvGrpSpPr>
        <p:grpSpPr>
          <a:xfrm>
            <a:off x="0" y="526774"/>
            <a:ext cx="2653748" cy="616227"/>
            <a:chOff x="0" y="702365"/>
            <a:chExt cx="3538330" cy="821636"/>
          </a:xfrm>
        </p:grpSpPr>
        <p:sp>
          <p:nvSpPr>
            <p:cNvPr id="54" name="สี่เหลี่ยมผืนผ้า 53"/>
            <p:cNvSpPr/>
            <p:nvPr/>
          </p:nvSpPr>
          <p:spPr>
            <a:xfrm>
              <a:off x="0" y="702365"/>
              <a:ext cx="2889144" cy="821635"/>
            </a:xfrm>
            <a:prstGeom prst="rect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กิจกรรมกลุ่ม</a:t>
              </a:r>
              <a:endPara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5" name="สามเหลี่ยมหน้าจั่ว 54"/>
            <p:cNvSpPr/>
            <p:nvPr/>
          </p:nvSpPr>
          <p:spPr>
            <a:xfrm rot="5400000">
              <a:off x="2802919" y="788590"/>
              <a:ext cx="821636" cy="649186"/>
            </a:xfrm>
            <a:prstGeom prst="triangle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050"/>
            </a:p>
          </p:txBody>
        </p:sp>
      </p:grpSp>
      <p:sp>
        <p:nvSpPr>
          <p:cNvPr id="23" name="สี่เหลี่ยมผืนผ้า 22"/>
          <p:cNvSpPr/>
          <p:nvPr/>
        </p:nvSpPr>
        <p:spPr>
          <a:xfrm>
            <a:off x="502841" y="1443098"/>
            <a:ext cx="3964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 มีจุดจำหน่ายสินค้าผักปลอดภัย</a:t>
            </a:r>
          </a:p>
        </p:txBody>
      </p:sp>
      <p:grpSp>
        <p:nvGrpSpPr>
          <p:cNvPr id="3" name="กลุ่ม 2"/>
          <p:cNvGrpSpPr/>
          <p:nvPr/>
        </p:nvGrpSpPr>
        <p:grpSpPr>
          <a:xfrm>
            <a:off x="3797661" y="160364"/>
            <a:ext cx="5184576" cy="4824536"/>
            <a:chOff x="3779912" y="-420082"/>
            <a:chExt cx="5445125" cy="5123470"/>
          </a:xfrm>
        </p:grpSpPr>
        <p:pic>
          <p:nvPicPr>
            <p:cNvPr id="13" name="Picture 8" descr="2ec325251e17f2bce919c5a225817d153034163b2d6c7943d414db89dd11272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1363924"/>
              <a:ext cx="2722880" cy="1530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4" descr="9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-420082"/>
              <a:ext cx="2733040" cy="1808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5" descr="9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2952" y="-420082"/>
              <a:ext cx="2712085" cy="1808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9" descr="b89b4cebe868ea7612612d938c01cf92da0ca9c5435d39435fa9779f1bbdb4a5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2792" y="1363923"/>
              <a:ext cx="2722245" cy="1530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1" descr="IMG_9387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072" y="2894908"/>
              <a:ext cx="2717800" cy="1808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0" descr="3-77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1997" y="2894907"/>
              <a:ext cx="2733040" cy="1803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สี่เหลี่ยมผืนผ้า 7"/>
          <p:cNvSpPr/>
          <p:nvPr/>
        </p:nvSpPr>
        <p:spPr>
          <a:xfrm>
            <a:off x="403970" y="1976332"/>
            <a:ext cx="30701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หมู่บ้านสามารถจำหน่ายผลผลิตได้ 2 ทาง คือ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การจำหน่ายให้กับพ่อค้าในอำเภอและต่างอำเภอที่มารับซื้อในหมู่บ้าน  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การจำหน่ายที่จุดจำหน่ายของหมู่บ้าน ซึ่งชาวบ้านจะนำผลผลิตของตนเองมาวางขาย</a:t>
            </a:r>
          </a:p>
        </p:txBody>
      </p:sp>
    </p:spTree>
    <p:extLst>
      <p:ext uri="{BB962C8B-B14F-4D97-AF65-F5344CB8AC3E}">
        <p14:creationId xmlns:p14="http://schemas.microsoft.com/office/powerpoint/2010/main" val="638961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4333715" y="0"/>
            <a:ext cx="4810285" cy="51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41" name="Google Shape;641;p25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53" name="กลุ่ม 52"/>
          <p:cNvGrpSpPr/>
          <p:nvPr/>
        </p:nvGrpSpPr>
        <p:grpSpPr>
          <a:xfrm>
            <a:off x="0" y="526774"/>
            <a:ext cx="2653748" cy="616227"/>
            <a:chOff x="0" y="702365"/>
            <a:chExt cx="3538330" cy="821636"/>
          </a:xfrm>
        </p:grpSpPr>
        <p:sp>
          <p:nvSpPr>
            <p:cNvPr id="54" name="สี่เหลี่ยมผืนผ้า 53"/>
            <p:cNvSpPr/>
            <p:nvPr/>
          </p:nvSpPr>
          <p:spPr>
            <a:xfrm>
              <a:off x="0" y="702365"/>
              <a:ext cx="2889144" cy="821635"/>
            </a:xfrm>
            <a:prstGeom prst="rect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กิจกรรมกลุ่ม</a:t>
              </a:r>
              <a:endPara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5" name="สามเหลี่ยมหน้าจั่ว 54"/>
            <p:cNvSpPr/>
            <p:nvPr/>
          </p:nvSpPr>
          <p:spPr>
            <a:xfrm rot="5400000">
              <a:off x="2802919" y="788590"/>
              <a:ext cx="821636" cy="649186"/>
            </a:xfrm>
            <a:prstGeom prst="triangle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050"/>
            </a:p>
          </p:txBody>
        </p:sp>
      </p:grpSp>
      <p:sp>
        <p:nvSpPr>
          <p:cNvPr id="23" name="สี่เหลี่ยมผืนผ้า 22"/>
          <p:cNvSpPr/>
          <p:nvPr/>
        </p:nvSpPr>
        <p:spPr>
          <a:xfrm>
            <a:off x="502841" y="1443098"/>
            <a:ext cx="3964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 มีการผลิตผักเชิงการค้า</a:t>
            </a:r>
          </a:p>
        </p:txBody>
      </p:sp>
      <p:grpSp>
        <p:nvGrpSpPr>
          <p:cNvPr id="2" name="กลุ่ม 1"/>
          <p:cNvGrpSpPr/>
          <p:nvPr/>
        </p:nvGrpSpPr>
        <p:grpSpPr>
          <a:xfrm>
            <a:off x="4517234" y="231540"/>
            <a:ext cx="4443245" cy="4680520"/>
            <a:chOff x="1768792" y="-591820"/>
            <a:chExt cx="5606415" cy="6327140"/>
          </a:xfrm>
        </p:grpSpPr>
        <p:pic>
          <p:nvPicPr>
            <p:cNvPr id="19" name="Picture 78" descr="IMG_5120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792" y="1541780"/>
              <a:ext cx="2774950" cy="2083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79" descr="IMG_2230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047" y="1541780"/>
              <a:ext cx="2776220" cy="2084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80" descr="IMG_0399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762" y="3649345"/>
              <a:ext cx="2770505" cy="2079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129" descr="LINE_ALBUM_นิทรรศการ ผักบ้านใหม่_210917_7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792" y="-575945"/>
              <a:ext cx="2774950" cy="2082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133" descr="S__3244067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047" y="-591820"/>
              <a:ext cx="2804160" cy="21075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134" descr="S__3244069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792" y="3649345"/>
              <a:ext cx="2774950" cy="2085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995" y="1887761"/>
            <a:ext cx="4556053" cy="318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41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4211959" y="0"/>
            <a:ext cx="4932041" cy="51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41" name="Google Shape;641;p25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53" name="กลุ่ม 52"/>
          <p:cNvGrpSpPr/>
          <p:nvPr/>
        </p:nvGrpSpPr>
        <p:grpSpPr>
          <a:xfrm>
            <a:off x="0" y="526774"/>
            <a:ext cx="2653748" cy="616227"/>
            <a:chOff x="0" y="702365"/>
            <a:chExt cx="3538330" cy="821636"/>
          </a:xfrm>
        </p:grpSpPr>
        <p:sp>
          <p:nvSpPr>
            <p:cNvPr id="54" name="สี่เหลี่ยมผืนผ้า 53"/>
            <p:cNvSpPr/>
            <p:nvPr/>
          </p:nvSpPr>
          <p:spPr>
            <a:xfrm>
              <a:off x="0" y="702365"/>
              <a:ext cx="2889144" cy="821635"/>
            </a:xfrm>
            <a:prstGeom prst="rect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กิจกรรมกลุ่ม</a:t>
              </a:r>
              <a:endPara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5" name="สามเหลี่ยมหน้าจั่ว 54"/>
            <p:cNvSpPr/>
            <p:nvPr/>
          </p:nvSpPr>
          <p:spPr>
            <a:xfrm rot="5400000">
              <a:off x="2802919" y="788590"/>
              <a:ext cx="821636" cy="649186"/>
            </a:xfrm>
            <a:prstGeom prst="triangle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050"/>
            </a:p>
          </p:txBody>
        </p:sp>
      </p:grpSp>
      <p:sp>
        <p:nvSpPr>
          <p:cNvPr id="23" name="สี่เหลี่ยมผืนผ้า 22"/>
          <p:cNvSpPr/>
          <p:nvPr/>
        </p:nvSpPr>
        <p:spPr>
          <a:xfrm>
            <a:off x="502841" y="1443098"/>
            <a:ext cx="3964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 ผลผลิตการเกษตรปลอดภัย </a:t>
            </a:r>
            <a:r>
              <a:rPr lang="en-US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(GAP)</a:t>
            </a:r>
            <a:endParaRPr lang="th-TH" sz="1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02841" y="2012260"/>
            <a:ext cx="31599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ส่งเสริมการผลิตสินค้าเกษตรปลอดภัยและได้มาตรฐาน  ถ่ายทอดความรู้การผลิตพืชปลอดภัยตามกระบวนการ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GAP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และขอใบรับรอง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GAP (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Q) 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ได้รับใบ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Q 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 42  แปลง (พืชผัก)</a:t>
            </a:r>
          </a:p>
        </p:txBody>
      </p:sp>
      <p:grpSp>
        <p:nvGrpSpPr>
          <p:cNvPr id="2" name="กลุ่ม 1"/>
          <p:cNvGrpSpPr/>
          <p:nvPr/>
        </p:nvGrpSpPr>
        <p:grpSpPr>
          <a:xfrm>
            <a:off x="4384858" y="166050"/>
            <a:ext cx="4586241" cy="4781009"/>
            <a:chOff x="3521078" y="167005"/>
            <a:chExt cx="5187951" cy="5408930"/>
          </a:xfrm>
        </p:grpSpPr>
        <p:pic>
          <p:nvPicPr>
            <p:cNvPr id="19" name="Picture 12" descr="LINE_ALBUM_เตรียมแปลงใหญ่ผักบ้านใหม่ 20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1079" y="167005"/>
              <a:ext cx="2599055" cy="1951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3" descr="timeline_20211221_131704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56" t="13036" r="19530"/>
            <a:stretch>
              <a:fillRect/>
            </a:stretch>
          </p:blipFill>
          <p:spPr bwMode="auto">
            <a:xfrm>
              <a:off x="6120134" y="167005"/>
              <a:ext cx="2588895" cy="1951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14" descr="6-48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1078" y="2118995"/>
              <a:ext cx="2599055" cy="1731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15" descr="3-77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9435" y="2118995"/>
              <a:ext cx="2588895" cy="1731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16" descr="4-76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157" y="3850005"/>
              <a:ext cx="2588895" cy="17259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17" descr="5-53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2475" y="3850005"/>
              <a:ext cx="2588895" cy="172593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21450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4067944" y="0"/>
            <a:ext cx="5076056" cy="51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41" name="Google Shape;641;p25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53" name="กลุ่ม 52"/>
          <p:cNvGrpSpPr/>
          <p:nvPr/>
        </p:nvGrpSpPr>
        <p:grpSpPr>
          <a:xfrm>
            <a:off x="0" y="526774"/>
            <a:ext cx="2653748" cy="616227"/>
            <a:chOff x="0" y="702365"/>
            <a:chExt cx="3538330" cy="821636"/>
          </a:xfrm>
        </p:grpSpPr>
        <p:sp>
          <p:nvSpPr>
            <p:cNvPr id="54" name="สี่เหลี่ยมผืนผ้า 53"/>
            <p:cNvSpPr/>
            <p:nvPr/>
          </p:nvSpPr>
          <p:spPr>
            <a:xfrm>
              <a:off x="0" y="702365"/>
              <a:ext cx="2889144" cy="821635"/>
            </a:xfrm>
            <a:prstGeom prst="rect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กิจกรรมกลุ่ม</a:t>
              </a:r>
              <a:endPara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5" name="สามเหลี่ยมหน้าจั่ว 54"/>
            <p:cNvSpPr/>
            <p:nvPr/>
          </p:nvSpPr>
          <p:spPr>
            <a:xfrm rot="5400000">
              <a:off x="2802919" y="788590"/>
              <a:ext cx="821636" cy="649186"/>
            </a:xfrm>
            <a:prstGeom prst="triangle">
              <a:avLst/>
            </a:prstGeom>
            <a:solidFill>
              <a:srgbClr val="4E5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050"/>
            </a:p>
          </p:txBody>
        </p:sp>
      </p:grpSp>
      <p:sp>
        <p:nvSpPr>
          <p:cNvPr id="23" name="สี่เหลี่ยมผืนผ้า 22"/>
          <p:cNvSpPr/>
          <p:nvPr/>
        </p:nvSpPr>
        <p:spPr>
          <a:xfrm>
            <a:off x="502841" y="1443098"/>
            <a:ext cx="3964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การจัดทำแปลงสาธิตการปลูกพืชปลอดสารพิษ</a:t>
            </a:r>
            <a:endParaRPr lang="th-TH" sz="1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32123" y="1995686"/>
            <a:ext cx="35294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การจัดทำแปลงสาธิตการปลูกพืชปลอดสารพิษ เพื่อสร้างเป็นต้นแบบเรียนรู้ของคนในชุมชนบ้านใหม่ ได้ตระหนักถึงปัญหารวมกันในเรื่องการผลิตด้านการเกษตรที่ผ่านมาได้สร้างปัญหาให้ตนเอง และครอบครัวอันนำไปสู่การมีภาระหนี้สินที่เพิ่มขึ้นจากเดิม เนื่องจากเป็นการผลิตที่ใช้สารเคมีปราบศัตรูพืช, วัชพืช ปุ๋ยเคมีในการผลิต ซึ่งส่งผลเสียมากกว่าในระยะยาว</a:t>
            </a:r>
          </a:p>
        </p:txBody>
      </p:sp>
      <p:grpSp>
        <p:nvGrpSpPr>
          <p:cNvPr id="3" name="กลุ่ม 2"/>
          <p:cNvGrpSpPr/>
          <p:nvPr/>
        </p:nvGrpSpPr>
        <p:grpSpPr>
          <a:xfrm>
            <a:off x="4355976" y="1003081"/>
            <a:ext cx="4499992" cy="3137438"/>
            <a:chOff x="3218497" y="1564956"/>
            <a:chExt cx="5369778" cy="3537507"/>
          </a:xfrm>
        </p:grpSpPr>
        <p:pic>
          <p:nvPicPr>
            <p:cNvPr id="16" name="Picture 18" descr="LINE_ALBUM_นิทรรศการ ผักบ้านใหม่_210917_1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8497" y="1564957"/>
              <a:ext cx="2707005" cy="20135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9" descr="LINE_ALBUM_นิทรรศการ ผักบ้านใหม่_210917_9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670" y="1564956"/>
              <a:ext cx="2681605" cy="20135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20" descr="LINE_ALBUM_นิทรรศการ ผักบ้านใหม่_210917_10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8497" y="3571478"/>
              <a:ext cx="2707005" cy="1530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1" descr="LINE_ALBUM_นิทรรศการ ผักบ้านใหม่_210917_13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03"/>
            <a:stretch>
              <a:fillRect/>
            </a:stretch>
          </p:blipFill>
          <p:spPr bwMode="auto">
            <a:xfrm>
              <a:off x="5902234" y="3571477"/>
              <a:ext cx="2681605" cy="153098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5676316"/>
      </p:ext>
    </p:extLst>
  </p:cSld>
  <p:clrMapOvr>
    <a:masterClrMapping/>
  </p:clrMapOvr>
</p:sld>
</file>

<file path=ppt/theme/theme1.xml><?xml version="1.0" encoding="utf-8"?>
<a:theme xmlns:a="http://schemas.openxmlformats.org/drawingml/2006/main" name="Qui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797</Words>
  <Application>Microsoft Office PowerPoint</Application>
  <PresentationFormat>นำเสนอทางหน้าจอ (16:9)</PresentationFormat>
  <Paragraphs>54</Paragraphs>
  <Slides>12</Slides>
  <Notes>9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12</vt:i4>
      </vt:variant>
    </vt:vector>
  </HeadingPairs>
  <TitlesOfParts>
    <vt:vector size="18" baseType="lpstr">
      <vt:lpstr>Oswald</vt:lpstr>
      <vt:lpstr>Source Sans Pro</vt:lpstr>
      <vt:lpstr>Arial</vt:lpstr>
      <vt:lpstr>TH SarabunPSK</vt:lpstr>
      <vt:lpstr>TH SarabunIT๙</vt:lpstr>
      <vt:lpstr>Quince template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ศึกษาและวิเคราะห์ชุมชนบ้านน้ำปั้ว หมู่ 4 ตำบลน้ำปั้ว อำเภอเวียงสา จังหวัดน่าน</dc:title>
  <dc:creator>User</dc:creator>
  <cp:lastModifiedBy>APS_COM</cp:lastModifiedBy>
  <cp:revision>71</cp:revision>
  <dcterms:modified xsi:type="dcterms:W3CDTF">2023-01-06T07:18:28Z</dcterms:modified>
</cp:coreProperties>
</file>